
<file path=[Content_Types].xml><?xml version="1.0" encoding="utf-8"?>
<Types xmlns="http://schemas.openxmlformats.org/package/2006/content-types">
  <Default Extension="wav" ContentType="audio/wav"/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4.xml" ContentType="application/vnd.openxmlformats-officedocument.presentationml.slide+xml"/>
  <Override PartName="/customXml/itemProps3.xml" ContentType="application/vnd.openxmlformats-officedocument.customXmlProperties+xml"/>
  <Override PartName="/ppt/slideLayouts/slideLayout4.xml" ContentType="application/vnd.openxmlformats-officedocument.presentationml.slideLayout+xml"/>
  <Override PartName="/customXml/itemProps2.xml" ContentType="application/vnd.openxmlformats-officedocument.customXmlProperti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customXml/itemProps1.xml" ContentType="application/vnd.openxmlformats-officedocument.customXml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removePersonalInfoOnSave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6" d="100"/>
          <a:sy n="86" d="100"/>
        </p:scale>
        <p:origin x="485" y="53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bg>
      <p:bgPr shadeToTitle="0">
        <a:solidFill>
          <a:srgbClr val="57D3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 bwMode="auto"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  <a:cs typeface="Verdana"/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3194956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  <a:cs typeface="Verdan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Подзаголовок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лайд_1">
    <p:bg>
      <p:bgPr shadeToTitle="0">
        <a:solidFill>
          <a:srgbClr val="57D3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лайд_2">
    <p:bg>
      <p:bgPr shadeToTitle="0">
        <a:solidFill>
          <a:srgbClr val="1F74FC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лайд_3">
    <p:bg>
      <p:bgPr shadeToTitle="0">
        <a:solidFill>
          <a:srgbClr val="31CB3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лайд_4">
    <p:bg>
      <p:bgPr shadeToTitle="0">
        <a:solidFill>
          <a:srgbClr val="F4BB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лайд_5">
    <p:bg>
      <p:bgPr shadeToTitle="0">
        <a:solidFill>
          <a:srgbClr val="79D9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лайд_6">
    <p:bg>
      <p:bgPr shadeToTitle="0">
        <a:solidFill>
          <a:srgbClr val="FDD100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Финальный слайд">
    <p:bg>
      <p:bgPr shadeToTitle="0">
        <a:solidFill>
          <a:srgbClr val="57D3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 bwMode="auto"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  <a:cs typeface="Verdana"/>
              </a:defRPr>
            </a:lvl1pPr>
          </a:lstStyle>
          <a:p>
            <a:pPr>
              <a:defRPr/>
            </a:pPr>
            <a:r>
              <a:rPr lang="ru-RU"/>
              <a:t>Финальное поздравление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AB10E5-E7F4-4A0C-A17F-7BDE122726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69511D-E764-4C1E-9794-0B587D770895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4.png"/><Relationship Id="rId12" Type="http://schemas.openxmlformats.org/officeDocument/2006/relationships/image" Target="../media/image8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10.png"/><Relationship Id="rId4" Type="http://schemas.openxmlformats.org/officeDocument/2006/relationships/image" Target="../media/image29.png"/><Relationship Id="rId5" Type="http://schemas.openxmlformats.org/officeDocument/2006/relationships/image" Target="../media/image18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30.png"/><Relationship Id="rId9" Type="http://schemas.openxmlformats.org/officeDocument/2006/relationships/image" Target="../media/image15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Relationship Id="rId12" Type="http://schemas.openxmlformats.org/officeDocument/2006/relationships/image" Target="../media/image3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Relationship Id="rId3" Type="http://schemas.openxmlformats.org/officeDocument/2006/relationships/image" Target="../media/image21.png"/><Relationship Id="rId4" Type="http://schemas.openxmlformats.org/officeDocument/2006/relationships/image" Target="../media/image35.png"/><Relationship Id="rId5" Type="http://schemas.openxmlformats.org/officeDocument/2006/relationships/image" Target="../media/image31.png"/><Relationship Id="rId6" Type="http://schemas.openxmlformats.org/officeDocument/2006/relationships/image" Target="../media/image2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9.png"/><Relationship Id="rId10" Type="http://schemas.openxmlformats.org/officeDocument/2006/relationships/image" Target="../media/image4.png"/><Relationship Id="rId11" Type="http://schemas.openxmlformats.org/officeDocument/2006/relationships/image" Target="../media/image13.png"/><Relationship Id="rId12" Type="http://schemas.openxmlformats.org/officeDocument/2006/relationships/image" Target="../media/image6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36.png"/><Relationship Id="rId6" Type="http://schemas.openxmlformats.org/officeDocument/2006/relationships/image" Target="../media/image6.png"/><Relationship Id="rId7" Type="http://schemas.openxmlformats.org/officeDocument/2006/relationships/image" Target="../media/image25.png"/><Relationship Id="rId8" Type="http://schemas.openxmlformats.org/officeDocument/2006/relationships/image" Target="../media/image13.png"/><Relationship Id="rId9" Type="http://schemas.openxmlformats.org/officeDocument/2006/relationships/image" Target="../media/image4.png"/><Relationship Id="rId10" Type="http://schemas.openxmlformats.org/officeDocument/2006/relationships/image" Target="../media/image30.png"/><Relationship Id="rId11" Type="http://schemas.openxmlformats.org/officeDocument/2006/relationships/image" Target="../media/image5.png"/><Relationship Id="rId12" Type="http://schemas.openxmlformats.org/officeDocument/2006/relationships/image" Target="../media/image43.png"/><Relationship Id="rId13" Type="http://schemas.openxmlformats.org/officeDocument/2006/relationships/image" Target="../media/image38.png"/><Relationship Id="rId14" Type="http://schemas.openxmlformats.org/officeDocument/2006/relationships/image" Target="../media/image44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47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audio" Target="../media/media4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29420" y="404674"/>
            <a:ext cx="8733160" cy="48729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659321" y="1211110"/>
            <a:ext cx="6873358" cy="318390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800" b="1"/>
              <a:t>Книги </a:t>
            </a:r>
            <a:r>
              <a:rPr lang="ru-RU" sz="4800" b="1"/>
              <a:t>для родителей</a:t>
            </a:r>
            <a:br>
              <a:rPr lang="ru-RU" sz="4800"/>
            </a:br>
            <a:endParaRPr lang="ru-RU" sz="4800"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510492" y="840618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42388" y="5010771"/>
            <a:ext cx="645281" cy="645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3438576" y="5726069"/>
            <a:ext cx="674233" cy="6742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0734013" y="5871145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171365" y="5317239"/>
            <a:ext cx="678255" cy="7957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 rot="258509">
            <a:off x="10027607" y="2857723"/>
            <a:ext cx="1319550" cy="29002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 rot="20148085">
            <a:off x="8853325" y="4076755"/>
            <a:ext cx="904353" cy="198765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1175145" y="3412672"/>
            <a:ext cx="1619015" cy="25376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/>
        </p:blipFill>
        <p:spPr bwMode="auto">
          <a:xfrm>
            <a:off x="1233996" y="0"/>
            <a:ext cx="9309036" cy="5122416"/>
          </a:xfrm>
          <a:prstGeom prst="rect">
            <a:avLst/>
          </a:prstGeom>
        </p:spPr>
      </p:pic>
      <p:sp>
        <p:nvSpPr>
          <p:cNvPr id="5" name="Заголовок 1"/>
          <p:cNvSpPr txBox="1"/>
          <p:nvPr/>
        </p:nvSpPr>
        <p:spPr bwMode="auto">
          <a:xfrm>
            <a:off x="2628358" y="873607"/>
            <a:ext cx="6869333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ru-RU" sz="1700">
              <a:solidFill>
                <a:schemeClr val="accent5">
                  <a:lumMod val="50000"/>
                </a:schemeClr>
              </a:solidFill>
              <a:latin typeface="Times New Roman"/>
              <a:ea typeface="Verdana"/>
              <a:cs typeface="Times New Roman"/>
            </a:endParaRPr>
          </a:p>
          <a:p>
            <a:pPr>
              <a:lnSpc>
                <a:spcPct val="100000"/>
              </a:lnSpc>
              <a:defRPr/>
            </a:pPr>
            <a:r>
              <a:rPr lang="ru-RU" sz="1700">
                <a:solidFill>
                  <a:schemeClr val="accent5">
                    <a:lumMod val="50000"/>
                  </a:schemeClr>
                </a:solidFill>
                <a:latin typeface="Times New Roman"/>
                <a:ea typeface="Verdana"/>
                <a:cs typeface="Times New Roman"/>
              </a:rPr>
              <a:t>Мы </a:t>
            </a:r>
            <a:r>
              <a:rPr lang="ru-RU" sz="1700">
                <a:solidFill>
                  <a:schemeClr val="accent5">
                    <a:lumMod val="50000"/>
                  </a:schemeClr>
                </a:solidFill>
                <a:latin typeface="Times New Roman"/>
                <a:ea typeface="Verdana"/>
                <a:cs typeface="Times New Roman"/>
              </a:rPr>
              <a:t>подготовили подборку книг, которые станут незаменимыми помощниками для родителей и педагогов, стремящихся глубже понять внутренний мир ребенка и выстроить с ним гармоничные отношения. Интересные рассуждения, практические советы и даже истории в картинках помогут сориентироваться в сложностях детской психологии и воспитания. </a:t>
            </a:r>
            <a:endParaRPr/>
          </a:p>
          <a:p>
            <a:pPr>
              <a:defRPr/>
            </a:pPr>
            <a:endParaRPr lang="ru-RU" sz="360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701537" y="1428865"/>
            <a:ext cx="779556" cy="803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88556" y="632079"/>
            <a:ext cx="864687" cy="10145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532184" y="1428865"/>
            <a:ext cx="450734" cy="472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266605" y="938588"/>
            <a:ext cx="457418" cy="4605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06401" y="3394882"/>
            <a:ext cx="643420" cy="620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23985" y="4827010"/>
            <a:ext cx="817948" cy="9596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7399278" y="5501095"/>
            <a:ext cx="505709" cy="5091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" y="-142043"/>
            <a:ext cx="9526586" cy="72175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550501" y="3818707"/>
            <a:ext cx="751163" cy="2176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990850">
            <a:off x="8546909" y="1718405"/>
            <a:ext cx="1206965" cy="3496648"/>
          </a:xfrm>
          <a:prstGeom prst="rect">
            <a:avLst/>
          </a:prstGeom>
        </p:spPr>
      </p:pic>
      <p:sp>
        <p:nvSpPr>
          <p:cNvPr id="5" name="Заголовок 1"/>
          <p:cNvSpPr txBox="1"/>
          <p:nvPr/>
        </p:nvSpPr>
        <p:spPr bwMode="auto"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360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709691" y="938588"/>
            <a:ext cx="779556" cy="803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49739" y="414356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052794" y="1289756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0420879" y="616641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06401" y="3394882"/>
            <a:ext cx="643420" cy="6209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950502" y="5408900"/>
            <a:ext cx="817948" cy="9596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625442" y="4749803"/>
            <a:ext cx="505709" cy="5091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85421" y="846894"/>
            <a:ext cx="7759083" cy="5349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127507" y="5505706"/>
            <a:ext cx="927092" cy="862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0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292962" y="-159798"/>
            <a:ext cx="9613604" cy="7315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20391304">
            <a:off x="8554605" y="612954"/>
            <a:ext cx="1026529" cy="23337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21371516">
            <a:off x="8772221" y="3054368"/>
            <a:ext cx="1583826" cy="3600683"/>
          </a:xfrm>
          <a:prstGeom prst="rect">
            <a:avLst/>
          </a:prstGeom>
        </p:spPr>
      </p:pic>
      <p:sp>
        <p:nvSpPr>
          <p:cNvPr id="3" name="Заголовок 1"/>
          <p:cNvSpPr txBox="1"/>
          <p:nvPr/>
        </p:nvSpPr>
        <p:spPr bwMode="auto"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Место для</a:t>
            </a:r>
            <a:endParaRPr/>
          </a:p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ответа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734318" y="5599140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030252" y="5729100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 flipH="1">
            <a:off x="61418" y="6195780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-20894" y="1637277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463246" y="3323594"/>
            <a:ext cx="434825" cy="4553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1396870" y="5552203"/>
            <a:ext cx="626878" cy="656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719091" y="528792"/>
            <a:ext cx="7748636" cy="5938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319596" y="-292963"/>
            <a:ext cx="9640237" cy="7324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21317743">
            <a:off x="8316107" y="416322"/>
            <a:ext cx="1665083" cy="3659652"/>
          </a:xfrm>
          <a:prstGeom prst="rect">
            <a:avLst/>
          </a:prstGeom>
        </p:spPr>
      </p:pic>
      <p:sp>
        <p:nvSpPr>
          <p:cNvPr id="3" name="Заголовок 1"/>
          <p:cNvSpPr txBox="1"/>
          <p:nvPr/>
        </p:nvSpPr>
        <p:spPr bwMode="auto"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Место для</a:t>
            </a:r>
            <a:endParaRPr/>
          </a:p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ответа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20190761">
            <a:off x="9450180" y="3463024"/>
            <a:ext cx="1210787" cy="26611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93301" y="1357264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415337" y="3599349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352218" y="5833061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176697" y="1117044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0821176" y="604119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72889" y="5829277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0687875" y="4694214"/>
            <a:ext cx="733758" cy="748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621437" y="400065"/>
            <a:ext cx="7865615" cy="5778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5430" y="-230819"/>
            <a:ext cx="9135212" cy="7457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21360698">
            <a:off x="8936288" y="2959963"/>
            <a:ext cx="1618228" cy="3678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20137732">
            <a:off x="202021" y="1468998"/>
            <a:ext cx="1011181" cy="2298829"/>
          </a:xfrm>
          <a:prstGeom prst="rect">
            <a:avLst/>
          </a:prstGeom>
        </p:spPr>
      </p:pic>
      <p:sp>
        <p:nvSpPr>
          <p:cNvPr id="3" name="Заголовок 1"/>
          <p:cNvSpPr txBox="1"/>
          <p:nvPr/>
        </p:nvSpPr>
        <p:spPr bwMode="auto"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Место для</a:t>
            </a:r>
            <a:endParaRPr/>
          </a:p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ответа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83119" y="584301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0549961" y="450948"/>
            <a:ext cx="852941" cy="10007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515999" y="1857133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517570" y="3332125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6770779" y="4541526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1006663" y="1257609"/>
            <a:ext cx="385530" cy="3881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10639822" y="4686514"/>
            <a:ext cx="673220" cy="6847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1049315" y="450948"/>
            <a:ext cx="7407441" cy="5938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88777" y="-177552"/>
            <a:ext cx="9406774" cy="71198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21326227">
            <a:off x="9061006" y="2078190"/>
            <a:ext cx="1634121" cy="35916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20103300">
            <a:off x="10773174" y="2750235"/>
            <a:ext cx="1020478" cy="2242887"/>
          </a:xfrm>
          <a:prstGeom prst="rect">
            <a:avLst/>
          </a:prstGeom>
        </p:spPr>
      </p:pic>
      <p:sp>
        <p:nvSpPr>
          <p:cNvPr id="6" name="Заголовок 1"/>
          <p:cNvSpPr txBox="1"/>
          <p:nvPr/>
        </p:nvSpPr>
        <p:spPr bwMode="auto"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Место для</a:t>
            </a:r>
            <a:endParaRPr/>
          </a:p>
          <a:p>
            <a:pPr>
              <a:defRPr/>
            </a:pPr>
            <a:r>
              <a:rPr lang="ru-RU" sz="360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Verdana"/>
              </a:rPr>
              <a:t>ответа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01274" y="1352099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88208" y="595028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771292" y="984375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355496" y="5841468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10822909" y="5430945"/>
            <a:ext cx="694740" cy="7066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41033" y="477746"/>
            <a:ext cx="7633450" cy="5589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73778" y="365878"/>
            <a:ext cx="8444444" cy="478730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 bwMode="auto">
          <a:xfrm>
            <a:off x="3586848" y="1635032"/>
            <a:ext cx="5377542" cy="2248998"/>
          </a:xfrm>
        </p:spPr>
        <p:txBody>
          <a:bodyPr/>
          <a:lstStyle/>
          <a:p>
            <a:pPr>
              <a:defRPr/>
            </a:pPr>
            <a:r>
              <a:rPr lang="ru-RU"/>
              <a:t>КОНЕЦ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1052" y="3802385"/>
            <a:ext cx="842963" cy="8429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510492" y="840618"/>
            <a:ext cx="416144" cy="401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42388" y="5010771"/>
            <a:ext cx="457712" cy="457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3438576" y="5726069"/>
            <a:ext cx="674233" cy="6742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0074729" y="5552031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517567" y="4935525"/>
            <a:ext cx="678255" cy="795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8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4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8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4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8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4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customXml/_rels/item1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1.xml"/></Relationships>
</file>

<file path=customXml/_rels/item2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2.xml"/></Relationships>
</file>

<file path=customXml/_rels/item3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228850-8D93-4258-94C5-9335006265EF}">
  <ds:schemaRefs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schemas.microsoft.com/office/infopath/2007/PartnerControls"/>
    <ds:schemaRef ds:uri="http://schemas.openxmlformats.org/package/2006/metadata/core-properties"/>
    <ds:schemaRef ds:uri="6ee78bd2-4339-4042-adc0-bcc64641998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0</Words>
  <Application>r7-office/2024.4.2.721</Application>
  <DocSecurity>0</DocSecurity>
  <PresentationFormat>Широкоэкранный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Евгения Груздова</cp:lastModifiedBy>
  <cp:revision>2</cp:revision>
  <dcterms:created xsi:type="dcterms:W3CDTF">2025-05-18T14:52:03Z</dcterms:created>
  <dcterms:modified xsi:type="dcterms:W3CDTF">2025-10-15T10:29:15Z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